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14"/>
  </p:notesMasterIdLst>
  <p:sldIdLst>
    <p:sldId id="257" r:id="rId3"/>
    <p:sldId id="258" r:id="rId4"/>
    <p:sldId id="259" r:id="rId5"/>
    <p:sldId id="262" r:id="rId6"/>
    <p:sldId id="263" r:id="rId7"/>
    <p:sldId id="265" r:id="rId8"/>
    <p:sldId id="266" r:id="rId9"/>
    <p:sldId id="260" r:id="rId10"/>
    <p:sldId id="267" r:id="rId11"/>
    <p:sldId id="268" r:id="rId12"/>
    <p:sldId id="261" r:id="rId1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252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2133600" y="685800"/>
            <a:ext cx="6096000" cy="365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74320" marR="0" lvl="0" indent="-18161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ct val="60000"/>
              <a:buFont typeface="Noto Sans Symbols"/>
              <a:buChar char="❧"/>
              <a:defRPr sz="21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40080" marR="0" lvl="1" indent="-186690" algn="l" rtl="0">
              <a:spcBef>
                <a:spcPts val="3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05839" marR="0" lvl="2" indent="-191769" algn="l" rtl="0">
              <a:spcBef>
                <a:spcPts val="34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7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-20573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45920" marR="0" lvl="4" indent="-204470" algn="l" rtl="0">
              <a:spcBef>
                <a:spcPts val="30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5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965960" marR="0" lvl="5" indent="-21082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0280" marR="0" lvl="6" indent="-205739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514600" marR="0" lvl="7" indent="-21336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834640" marR="0" lvl="8" indent="-20320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777239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6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pic>
        <p:nvPicPr>
          <p:cNvPr id="9" name="Picture 8" descr="AZSGC Logo_300dpi.jpg"/>
          <p:cNvPicPr>
            <a:picLocks noChangeAspect="1"/>
          </p:cNvPicPr>
          <p:nvPr userDrawn="1"/>
        </p:nvPicPr>
        <p:blipFill>
          <a:blip r:embed="rId2"/>
          <a:srcRect l="9665" t="3747" r="7732" b="2248"/>
          <a:stretch>
            <a:fillRect/>
          </a:stretch>
        </p:blipFill>
        <p:spPr>
          <a:xfrm>
            <a:off x="8544725" y="5943600"/>
            <a:ext cx="432631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 rot="5400000">
            <a:off x="-914400" y="2133600"/>
            <a:ext cx="5181600" cy="213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 rot="5400000">
            <a:off x="3124200" y="457200"/>
            <a:ext cx="4572000" cy="502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8161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ct val="60000"/>
              <a:buFont typeface="Noto Sans Symbols"/>
              <a:buChar char="❧"/>
              <a:defRPr sz="21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40080" marR="0" lvl="1" indent="-186690" algn="l" rtl="0">
              <a:spcBef>
                <a:spcPts val="3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05839" marR="0" lvl="2" indent="-191769" algn="l" rtl="0">
              <a:spcBef>
                <a:spcPts val="34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7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-20573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45920" marR="0" lvl="4" indent="-204470" algn="l" rtl="0">
              <a:spcBef>
                <a:spcPts val="30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5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965960" marR="0" lvl="5" indent="-21082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0280" marR="0" lvl="6" indent="-205739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514600" marR="0" lvl="7" indent="-21336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834640" marR="0" lvl="8" indent="-20320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6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/>
        </p:nvSpPr>
        <p:spPr>
          <a:xfrm>
            <a:off x="1828800" y="3159759"/>
            <a:ext cx="457200" cy="1034100"/>
          </a:xfrm>
          <a:prstGeom prst="rect">
            <a:avLst/>
          </a:prstGeom>
          <a:noFill/>
          <a:ln>
            <a:noFill/>
          </a:ln>
        </p:spPr>
        <p:txBody>
          <a:bodyPr lIns="0" tIns="9125" rIns="0" bIns="91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ctrTitle"/>
          </p:nvPr>
        </p:nvSpPr>
        <p:spPr>
          <a:xfrm>
            <a:off x="777239" y="1219200"/>
            <a:ext cx="7543800" cy="215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6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21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ctr" rtl="0">
              <a:spcBef>
                <a:spcPts val="380"/>
              </a:spcBef>
              <a:buClr>
                <a:schemeClr val="lt1"/>
              </a:buClr>
              <a:buFont typeface="Noto Sans Symbols"/>
              <a:buNone/>
              <a:defRPr sz="1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ctr" rtl="0">
              <a:spcBef>
                <a:spcPts val="340"/>
              </a:spcBef>
              <a:buClr>
                <a:schemeClr val="lt1"/>
              </a:buClr>
              <a:buFont typeface="Noto Sans Symbols"/>
              <a:buNone/>
              <a:defRPr sz="17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ctr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ctr" rtl="0">
              <a:spcBef>
                <a:spcPts val="300"/>
              </a:spcBef>
              <a:buClr>
                <a:schemeClr val="lt1"/>
              </a:buClr>
              <a:buFont typeface="Noto Sans Symbols"/>
              <a:buNone/>
              <a:defRPr sz="15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ctr" rtl="0">
              <a:spcBef>
                <a:spcPts val="280"/>
              </a:spcBef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ctr" rtl="0">
              <a:spcBef>
                <a:spcPts val="280"/>
              </a:spcBef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ctr" rtl="0">
              <a:spcBef>
                <a:spcPts val="280"/>
              </a:spcBef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ctr" rtl="0">
              <a:spcBef>
                <a:spcPts val="280"/>
              </a:spcBef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6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Shape 106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2133600" y="685800"/>
            <a:ext cx="6096000" cy="365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74320" marR="0" lvl="0" indent="-18161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ct val="60000"/>
              <a:buFont typeface="Noto Sans Symbols"/>
              <a:buChar char="❧"/>
              <a:defRPr sz="21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40080" marR="0" lvl="1" indent="-186690" algn="l" rtl="0">
              <a:spcBef>
                <a:spcPts val="3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05839" marR="0" lvl="2" indent="-191769" algn="l" rtl="0">
              <a:spcBef>
                <a:spcPts val="34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7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-20573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45920" marR="0" lvl="4" indent="-204470" algn="l" rtl="0">
              <a:spcBef>
                <a:spcPts val="30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5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965960" marR="0" lvl="5" indent="-21082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0280" marR="0" lvl="6" indent="-205739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514600" marR="0" lvl="7" indent="-21336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834640" marR="0" lvl="8" indent="-20320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777239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6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/>
        </p:nvSpPr>
        <p:spPr>
          <a:xfrm>
            <a:off x="4267200" y="4074496"/>
            <a:ext cx="457200" cy="1015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6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4572000" y="4267367"/>
            <a:ext cx="3733800" cy="7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360"/>
              </a:spcBef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280"/>
              </a:spcBef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280"/>
              </a:spcBef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280"/>
              </a:spcBef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280"/>
              </a:spcBef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280"/>
              </a:spcBef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280"/>
              </a:spcBef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6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2286000" y="1905000"/>
            <a:ext cx="6035100" cy="234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5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6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Shape 123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777239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1344167" y="658368"/>
            <a:ext cx="3273600" cy="342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74320" marR="0" lvl="0" indent="-18161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ct val="60000"/>
              <a:buFont typeface="Noto Sans Symbols"/>
              <a:buChar char="❧"/>
              <a:defRPr sz="21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40080" marR="0" lvl="1" indent="-186690" algn="l" rtl="0">
              <a:spcBef>
                <a:spcPts val="3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05839" marR="0" lvl="2" indent="-191769" algn="l" rtl="0">
              <a:spcBef>
                <a:spcPts val="34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7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-20573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45920" marR="0" lvl="4" indent="-204470" algn="l" rtl="0">
              <a:spcBef>
                <a:spcPts val="30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5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965960" marR="0" lvl="5" indent="-21082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0280" marR="0" lvl="6" indent="-205739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514600" marR="0" lvl="7" indent="-21336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834640" marR="0" lvl="8" indent="-20320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2"/>
          </p:nvPr>
        </p:nvSpPr>
        <p:spPr>
          <a:xfrm>
            <a:off x="5029200" y="658368"/>
            <a:ext cx="3273600" cy="343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74320" marR="0" lvl="0" indent="-18161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ct val="60000"/>
              <a:buFont typeface="Noto Sans Symbols"/>
              <a:buChar char="❧"/>
              <a:defRPr sz="21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40080" marR="0" lvl="1" indent="-186690" algn="l" rtl="0">
              <a:spcBef>
                <a:spcPts val="3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05839" marR="0" lvl="2" indent="-191769" algn="l" rtl="0">
              <a:spcBef>
                <a:spcPts val="34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7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-20573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45920" marR="0" lvl="4" indent="-204470" algn="l" rtl="0">
              <a:spcBef>
                <a:spcPts val="30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5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965960" marR="0" lvl="5" indent="-21082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0280" marR="0" lvl="6" indent="-205739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514600" marR="0" lvl="7" indent="-21336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834640" marR="0" lvl="8" indent="-20320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1341120" y="661975"/>
            <a:ext cx="3273600" cy="63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2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lt1"/>
              </a:buClr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lt1"/>
              </a:buClr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2"/>
          </p:nvPr>
        </p:nvSpPr>
        <p:spPr>
          <a:xfrm>
            <a:off x="1344167" y="1371600"/>
            <a:ext cx="3276600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7018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59999"/>
              <a:buFont typeface="Noto Sans Symbols"/>
              <a:buChar char="❧"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40080" marR="0" lvl="1" indent="-182880" algn="l" rtl="0">
              <a:spcBef>
                <a:spcPts val="40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05839" marR="0" lvl="2" indent="-187959" algn="l" rtl="0">
              <a:spcBef>
                <a:spcPts val="360"/>
              </a:spcBef>
              <a:buClr>
                <a:schemeClr val="lt1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-20573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45920" marR="0" lvl="4" indent="-200660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965960" marR="0" lvl="5" indent="-203200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0280" marR="0" lvl="6" indent="-19811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•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514600" marR="0" lvl="7" indent="-20573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834640" marR="0" lvl="8" indent="-19557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body" idx="3"/>
          </p:nvPr>
        </p:nvSpPr>
        <p:spPr>
          <a:xfrm>
            <a:off x="5029200" y="661975"/>
            <a:ext cx="3273600" cy="63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2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lt1"/>
              </a:buClr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lt1"/>
              </a:buClr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4"/>
          </p:nvPr>
        </p:nvSpPr>
        <p:spPr>
          <a:xfrm>
            <a:off x="5029200" y="1371600"/>
            <a:ext cx="3273600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7018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59999"/>
              <a:buFont typeface="Noto Sans Symbols"/>
              <a:buChar char="❧"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40080" marR="0" lvl="1" indent="-182880" algn="l" rtl="0">
              <a:spcBef>
                <a:spcPts val="40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05839" marR="0" lvl="2" indent="-187959" algn="l" rtl="0">
              <a:spcBef>
                <a:spcPts val="360"/>
              </a:spcBef>
              <a:buClr>
                <a:schemeClr val="lt1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-20573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45920" marR="0" lvl="4" indent="-200660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965960" marR="0" lvl="5" indent="-203200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0280" marR="0" lvl="6" indent="-19811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•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514600" marR="0" lvl="7" indent="-20573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834640" marR="0" lvl="8" indent="-19557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/>
          <p:nvPr/>
        </p:nvSpPr>
        <p:spPr>
          <a:xfrm>
            <a:off x="1056640" y="520191"/>
            <a:ext cx="457200" cy="923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4780280" y="520191"/>
            <a:ext cx="457200" cy="923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777239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6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Shape 137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777239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6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6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/>
        </p:nvSpPr>
        <p:spPr>
          <a:xfrm>
            <a:off x="5328919" y="1774588"/>
            <a:ext cx="457200" cy="1231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8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838200" y="685800"/>
            <a:ext cx="4343400" cy="342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74320" marR="0" lvl="0" indent="-17018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59999"/>
              <a:buFont typeface="Noto Sans Symbols"/>
              <a:buChar char="❧"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40080" marR="0" lvl="1" indent="-175260" algn="l" rtl="0">
              <a:spcBef>
                <a:spcPts val="44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2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05839" marR="0" lvl="2" indent="-180339" algn="l" rtl="0">
              <a:spcBef>
                <a:spcPts val="400"/>
              </a:spcBef>
              <a:buClr>
                <a:schemeClr val="lt1"/>
              </a:buClr>
              <a:buSzPct val="60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-198119" algn="l" rtl="0">
              <a:spcBef>
                <a:spcPts val="36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45920" marR="0" lvl="4" indent="-193040" algn="l" rtl="0">
              <a:spcBef>
                <a:spcPts val="36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965960" marR="0" lvl="5" indent="-187960" algn="l" rtl="0">
              <a:spcBef>
                <a:spcPts val="40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0280" marR="0" lvl="6" indent="-182879" algn="l" rtl="0">
              <a:spcBef>
                <a:spcPts val="400"/>
              </a:spcBef>
              <a:buClr>
                <a:schemeClr val="lt1"/>
              </a:buClr>
              <a:buSzPct val="60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514600" marR="0" lvl="7" indent="-190500" algn="l" rtl="0">
              <a:spcBef>
                <a:spcPts val="40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834640" marR="0" lvl="8" indent="-180339" algn="l" rtl="0">
              <a:spcBef>
                <a:spcPts val="40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body" idx="2"/>
          </p:nvPr>
        </p:nvSpPr>
        <p:spPr>
          <a:xfrm>
            <a:off x="5715000" y="685800"/>
            <a:ext cx="2590800" cy="342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lt1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lt1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6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Shape 153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777239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pic" idx="2"/>
          </p:nvPr>
        </p:nvSpPr>
        <p:spPr>
          <a:xfrm>
            <a:off x="1219200" y="612775"/>
            <a:ext cx="6705600" cy="254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lt1"/>
              </a:buClr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lt1"/>
              </a:buClr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2743200" y="3453046"/>
            <a:ext cx="5029200" cy="72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lt1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lt1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/>
          <p:nvPr/>
        </p:nvSpPr>
        <p:spPr>
          <a:xfrm>
            <a:off x="2435351" y="3331464"/>
            <a:ext cx="457200" cy="923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777239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6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/>
        </p:nvSpPr>
        <p:spPr>
          <a:xfrm>
            <a:off x="4267200" y="4074496"/>
            <a:ext cx="457200" cy="1015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6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572000" y="4267367"/>
            <a:ext cx="3733800" cy="7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360"/>
              </a:spcBef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280"/>
              </a:spcBef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280"/>
              </a:spcBef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280"/>
              </a:spcBef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280"/>
              </a:spcBef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280"/>
              </a:spcBef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280"/>
              </a:spcBef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6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2286000" y="1905000"/>
            <a:ext cx="6035100" cy="234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5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777239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 rot="5400000">
            <a:off x="3276600" y="-457199"/>
            <a:ext cx="3505200" cy="579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8161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ct val="60000"/>
              <a:buFont typeface="Noto Sans Symbols"/>
              <a:buChar char="❧"/>
              <a:defRPr sz="21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40080" marR="0" lvl="1" indent="-186690" algn="l" rtl="0">
              <a:spcBef>
                <a:spcPts val="3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05839" marR="0" lvl="2" indent="-191769" algn="l" rtl="0">
              <a:spcBef>
                <a:spcPts val="34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7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-20573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45920" marR="0" lvl="4" indent="-204470" algn="l" rtl="0">
              <a:spcBef>
                <a:spcPts val="30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5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965960" marR="0" lvl="5" indent="-21082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0280" marR="0" lvl="6" indent="-205739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514600" marR="0" lvl="7" indent="-21336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834640" marR="0" lvl="8" indent="-20320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167" name="Shape 167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6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 rot="5400000">
            <a:off x="-914400" y="2133600"/>
            <a:ext cx="5181600" cy="213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 rot="5400000">
            <a:off x="3124200" y="457200"/>
            <a:ext cx="4572000" cy="502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8161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ct val="60000"/>
              <a:buFont typeface="Noto Sans Symbols"/>
              <a:buChar char="❧"/>
              <a:defRPr sz="21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40080" marR="0" lvl="1" indent="-186690" algn="l" rtl="0">
              <a:spcBef>
                <a:spcPts val="3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05839" marR="0" lvl="2" indent="-191769" algn="l" rtl="0">
              <a:spcBef>
                <a:spcPts val="34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7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-20573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45920" marR="0" lvl="4" indent="-204470" algn="l" rtl="0">
              <a:spcBef>
                <a:spcPts val="30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5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965960" marR="0" lvl="5" indent="-21082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0280" marR="0" lvl="6" indent="-205739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514600" marR="0" lvl="7" indent="-21336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834640" marR="0" lvl="8" indent="-20320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173" name="Shape 173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6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6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777239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1344167" y="658368"/>
            <a:ext cx="3273600" cy="342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74320" marR="0" lvl="0" indent="-18161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ct val="60000"/>
              <a:buFont typeface="Noto Sans Symbols"/>
              <a:buChar char="❧"/>
              <a:defRPr sz="21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40080" marR="0" lvl="1" indent="-186690" algn="l" rtl="0">
              <a:spcBef>
                <a:spcPts val="3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05839" marR="0" lvl="2" indent="-191769" algn="l" rtl="0">
              <a:spcBef>
                <a:spcPts val="34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7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-20573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45920" marR="0" lvl="4" indent="-204470" algn="l" rtl="0">
              <a:spcBef>
                <a:spcPts val="30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5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965960" marR="0" lvl="5" indent="-21082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0280" marR="0" lvl="6" indent="-205739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514600" marR="0" lvl="7" indent="-21336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834640" marR="0" lvl="8" indent="-20320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5029200" y="658368"/>
            <a:ext cx="3273600" cy="343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74320" marR="0" lvl="0" indent="-18161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ct val="60000"/>
              <a:buFont typeface="Noto Sans Symbols"/>
              <a:buChar char="❧"/>
              <a:defRPr sz="21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40080" marR="0" lvl="1" indent="-186690" algn="l" rtl="0">
              <a:spcBef>
                <a:spcPts val="3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05839" marR="0" lvl="2" indent="-191769" algn="l" rtl="0">
              <a:spcBef>
                <a:spcPts val="34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7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-20573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45920" marR="0" lvl="4" indent="-204470" algn="l" rtl="0">
              <a:spcBef>
                <a:spcPts val="30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5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965960" marR="0" lvl="5" indent="-21082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0280" marR="0" lvl="6" indent="-205739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514600" marR="0" lvl="7" indent="-21336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834640" marR="0" lvl="8" indent="-20320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1341120" y="661975"/>
            <a:ext cx="3273600" cy="63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2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lt1"/>
              </a:buClr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lt1"/>
              </a:buClr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1344167" y="1371600"/>
            <a:ext cx="3276600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7018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59999"/>
              <a:buFont typeface="Noto Sans Symbols"/>
              <a:buChar char="❧"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40080" marR="0" lvl="1" indent="-182880" algn="l" rtl="0">
              <a:spcBef>
                <a:spcPts val="40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05839" marR="0" lvl="2" indent="-187959" algn="l" rtl="0">
              <a:spcBef>
                <a:spcPts val="360"/>
              </a:spcBef>
              <a:buClr>
                <a:schemeClr val="lt1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-20573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45920" marR="0" lvl="4" indent="-200660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965960" marR="0" lvl="5" indent="-203200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0280" marR="0" lvl="6" indent="-19811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•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514600" marR="0" lvl="7" indent="-20573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834640" marR="0" lvl="8" indent="-19557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3"/>
          </p:nvPr>
        </p:nvSpPr>
        <p:spPr>
          <a:xfrm>
            <a:off x="5029200" y="661975"/>
            <a:ext cx="3273600" cy="63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2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lt1"/>
              </a:buClr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lt1"/>
              </a:buClr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4"/>
          </p:nvPr>
        </p:nvSpPr>
        <p:spPr>
          <a:xfrm>
            <a:off x="5029200" y="1371600"/>
            <a:ext cx="3273600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7018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59999"/>
              <a:buFont typeface="Noto Sans Symbols"/>
              <a:buChar char="❧"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40080" marR="0" lvl="1" indent="-182880" algn="l" rtl="0">
              <a:spcBef>
                <a:spcPts val="40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05839" marR="0" lvl="2" indent="-187959" algn="l" rtl="0">
              <a:spcBef>
                <a:spcPts val="360"/>
              </a:spcBef>
              <a:buClr>
                <a:schemeClr val="lt1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-20573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45920" marR="0" lvl="4" indent="-200660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965960" marR="0" lvl="5" indent="-203200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0280" marR="0" lvl="6" indent="-19811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•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514600" marR="0" lvl="7" indent="-20573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834640" marR="0" lvl="8" indent="-19557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/>
          <p:nvPr/>
        </p:nvSpPr>
        <p:spPr>
          <a:xfrm>
            <a:off x="1056640" y="520191"/>
            <a:ext cx="457200" cy="923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</a:t>
            </a:r>
          </a:p>
        </p:txBody>
      </p:sp>
      <p:sp>
        <p:nvSpPr>
          <p:cNvPr id="48" name="Shape 48"/>
          <p:cNvSpPr txBox="1"/>
          <p:nvPr/>
        </p:nvSpPr>
        <p:spPr>
          <a:xfrm>
            <a:off x="4780280" y="520191"/>
            <a:ext cx="457200" cy="923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777239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6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777239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6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6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/>
        </p:nvSpPr>
        <p:spPr>
          <a:xfrm>
            <a:off x="5328919" y="1774588"/>
            <a:ext cx="457200" cy="1231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8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38200" y="685800"/>
            <a:ext cx="4343400" cy="342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74320" marR="0" lvl="0" indent="-17018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59999"/>
              <a:buFont typeface="Noto Sans Symbols"/>
              <a:buChar char="❧"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40080" marR="0" lvl="1" indent="-175260" algn="l" rtl="0">
              <a:spcBef>
                <a:spcPts val="44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2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05839" marR="0" lvl="2" indent="-180339" algn="l" rtl="0">
              <a:spcBef>
                <a:spcPts val="400"/>
              </a:spcBef>
              <a:buClr>
                <a:schemeClr val="lt1"/>
              </a:buClr>
              <a:buSzPct val="60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-198119" algn="l" rtl="0">
              <a:spcBef>
                <a:spcPts val="36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45920" marR="0" lvl="4" indent="-193040" algn="l" rtl="0">
              <a:spcBef>
                <a:spcPts val="36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965960" marR="0" lvl="5" indent="-187960" algn="l" rtl="0">
              <a:spcBef>
                <a:spcPts val="40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0280" marR="0" lvl="6" indent="-182879" algn="l" rtl="0">
              <a:spcBef>
                <a:spcPts val="400"/>
              </a:spcBef>
              <a:buClr>
                <a:schemeClr val="lt1"/>
              </a:buClr>
              <a:buSzPct val="60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514600" marR="0" lvl="7" indent="-190500" algn="l" rtl="0">
              <a:spcBef>
                <a:spcPts val="40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834640" marR="0" lvl="8" indent="-180339" algn="l" rtl="0">
              <a:spcBef>
                <a:spcPts val="40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5715000" y="685800"/>
            <a:ext cx="2590800" cy="342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lt1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lt1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6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777239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pic" idx="2"/>
          </p:nvPr>
        </p:nvSpPr>
        <p:spPr>
          <a:xfrm>
            <a:off x="1219200" y="612775"/>
            <a:ext cx="6705600" cy="254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lt1"/>
              </a:buClr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lt1"/>
              </a:buClr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2743200" y="3453046"/>
            <a:ext cx="5029200" cy="72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lt1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lt1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/>
          <p:nvPr/>
        </p:nvSpPr>
        <p:spPr>
          <a:xfrm>
            <a:off x="2435351" y="3331464"/>
            <a:ext cx="457200" cy="923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777239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6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777239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3276600" y="-457199"/>
            <a:ext cx="3505200" cy="579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8161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ct val="60000"/>
              <a:buFont typeface="Noto Sans Symbols"/>
              <a:buChar char="❧"/>
              <a:defRPr sz="21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40080" marR="0" lvl="1" indent="-186690" algn="l" rtl="0">
              <a:spcBef>
                <a:spcPts val="3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05839" marR="0" lvl="2" indent="-191769" algn="l" rtl="0">
              <a:spcBef>
                <a:spcPts val="34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7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-20573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45920" marR="0" lvl="4" indent="-204470" algn="l" rtl="0">
              <a:spcBef>
                <a:spcPts val="30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5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965960" marR="0" lvl="5" indent="-21082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0280" marR="0" lvl="6" indent="-205739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514600" marR="0" lvl="7" indent="-21336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834640" marR="0" lvl="8" indent="-20320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6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4F4651">
                  <a:alpha val="35686"/>
                </a:srgbClr>
              </a:gs>
              <a:gs pos="100000">
                <a:srgbClr val="242852">
                  <a:alpha val="9803"/>
                </a:srgbClr>
              </a:gs>
            </a:gsLst>
            <a:lin ang="5400012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Shape 7"/>
          <p:cNvSpPr/>
          <p:nvPr/>
        </p:nvSpPr>
        <p:spPr>
          <a:xfrm rot="-1875706">
            <a:off x="1373202" y="1038475"/>
            <a:ext cx="7240596" cy="5706915"/>
          </a:xfrm>
          <a:prstGeom prst="ellipse">
            <a:avLst/>
          </a:prstGeom>
          <a:gradFill>
            <a:gsLst>
              <a:gs pos="0">
                <a:srgbClr val="C3BCC5">
                  <a:alpha val="6666"/>
                </a:srgbClr>
              </a:gs>
              <a:gs pos="58000">
                <a:srgbClr val="242852">
                  <a:alpha val="0"/>
                </a:srgbClr>
              </a:gs>
              <a:gs pos="100000">
                <a:srgbClr val="242852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Shape 8"/>
          <p:cNvSpPr/>
          <p:nvPr/>
        </p:nvSpPr>
        <p:spPr>
          <a:xfrm rot="-3943041">
            <a:off x="-274096" y="1165912"/>
            <a:ext cx="5538393" cy="4480609"/>
          </a:xfrm>
          <a:prstGeom prst="ellipse">
            <a:avLst/>
          </a:prstGeom>
          <a:gradFill>
            <a:gsLst>
              <a:gs pos="0">
                <a:srgbClr val="C3BCC5">
                  <a:alpha val="7843"/>
                </a:srgbClr>
              </a:gs>
              <a:gs pos="58000">
                <a:srgbClr val="242852">
                  <a:alpha val="0"/>
                </a:srgbClr>
              </a:gs>
              <a:gs pos="100000">
                <a:srgbClr val="242852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Shape 9"/>
          <p:cNvSpPr/>
          <p:nvPr/>
        </p:nvSpPr>
        <p:spPr>
          <a:xfrm rot="-1875678">
            <a:off x="3277980" y="116899"/>
            <a:ext cx="6479338" cy="4754776"/>
          </a:xfrm>
          <a:prstGeom prst="ellipse">
            <a:avLst/>
          </a:prstGeom>
          <a:gradFill>
            <a:gsLst>
              <a:gs pos="0">
                <a:srgbClr val="C3BCC5">
                  <a:alpha val="7843"/>
                </a:srgbClr>
              </a:gs>
              <a:gs pos="58000">
                <a:srgbClr val="242852">
                  <a:alpha val="0"/>
                </a:srgbClr>
              </a:gs>
              <a:gs pos="100000">
                <a:srgbClr val="242852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777239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2133600" y="685800"/>
            <a:ext cx="6096000" cy="365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74320" marR="0" lvl="0" indent="-18161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ct val="60000"/>
              <a:buFont typeface="Noto Sans Symbols"/>
              <a:buChar char="❧"/>
              <a:defRPr sz="21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40080" marR="0" lvl="1" indent="-186690" algn="l" rtl="0">
              <a:spcBef>
                <a:spcPts val="3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05839" marR="0" lvl="2" indent="-191769" algn="l" rtl="0">
              <a:spcBef>
                <a:spcPts val="34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7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-20573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45920" marR="0" lvl="4" indent="-204470" algn="l" rtl="0">
              <a:spcBef>
                <a:spcPts val="30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5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965960" marR="0" lvl="5" indent="-21082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0280" marR="0" lvl="6" indent="-205739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514600" marR="0" lvl="7" indent="-21336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834640" marR="0" lvl="8" indent="-20320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6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4F4651">
                  <a:alpha val="35686"/>
                </a:srgbClr>
              </a:gs>
              <a:gs pos="100000">
                <a:srgbClr val="242852">
                  <a:alpha val="9803"/>
                </a:srgbClr>
              </a:gs>
            </a:gsLst>
            <a:lin ang="5400012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" name="Shape 92"/>
          <p:cNvSpPr/>
          <p:nvPr/>
        </p:nvSpPr>
        <p:spPr>
          <a:xfrm rot="-1875706">
            <a:off x="1373202" y="1038475"/>
            <a:ext cx="7240596" cy="5706915"/>
          </a:xfrm>
          <a:prstGeom prst="ellipse">
            <a:avLst/>
          </a:prstGeom>
          <a:gradFill>
            <a:gsLst>
              <a:gs pos="0">
                <a:srgbClr val="C3BCC5">
                  <a:alpha val="6666"/>
                </a:srgbClr>
              </a:gs>
              <a:gs pos="58000">
                <a:srgbClr val="242852">
                  <a:alpha val="0"/>
                </a:srgbClr>
              </a:gs>
              <a:gs pos="100000">
                <a:srgbClr val="242852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" name="Shape 93"/>
          <p:cNvSpPr/>
          <p:nvPr/>
        </p:nvSpPr>
        <p:spPr>
          <a:xfrm rot="-3943041">
            <a:off x="-274096" y="1165912"/>
            <a:ext cx="5538393" cy="4480609"/>
          </a:xfrm>
          <a:prstGeom prst="ellipse">
            <a:avLst/>
          </a:prstGeom>
          <a:gradFill>
            <a:gsLst>
              <a:gs pos="0">
                <a:srgbClr val="C3BCC5">
                  <a:alpha val="7843"/>
                </a:srgbClr>
              </a:gs>
              <a:gs pos="58000">
                <a:srgbClr val="242852">
                  <a:alpha val="0"/>
                </a:srgbClr>
              </a:gs>
              <a:gs pos="100000">
                <a:srgbClr val="242852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" name="Shape 94"/>
          <p:cNvSpPr/>
          <p:nvPr/>
        </p:nvSpPr>
        <p:spPr>
          <a:xfrm rot="-1875678">
            <a:off x="3277980" y="116899"/>
            <a:ext cx="6479338" cy="4754776"/>
          </a:xfrm>
          <a:prstGeom prst="ellipse">
            <a:avLst/>
          </a:prstGeom>
          <a:gradFill>
            <a:gsLst>
              <a:gs pos="0">
                <a:srgbClr val="C3BCC5">
                  <a:alpha val="7843"/>
                </a:srgbClr>
              </a:gs>
              <a:gs pos="58000">
                <a:srgbClr val="242852">
                  <a:alpha val="0"/>
                </a:srgbClr>
              </a:gs>
              <a:gs pos="100000">
                <a:srgbClr val="242852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777239" y="4876800"/>
            <a:ext cx="75438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2133600" y="685800"/>
            <a:ext cx="6096000" cy="365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74320" marR="0" lvl="0" indent="-181610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ct val="60000"/>
              <a:buFont typeface="Noto Sans Symbols"/>
              <a:buChar char="❧"/>
              <a:defRPr sz="21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40080" marR="0" lvl="1" indent="-186690" algn="l" rtl="0">
              <a:spcBef>
                <a:spcPts val="3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9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05839" marR="0" lvl="2" indent="-191769" algn="l" rtl="0">
              <a:spcBef>
                <a:spcPts val="34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7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-205739" algn="l" rtl="0">
              <a:spcBef>
                <a:spcPts val="32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6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645920" marR="0" lvl="4" indent="-204470" algn="l" rtl="0">
              <a:spcBef>
                <a:spcPts val="300"/>
              </a:spcBef>
              <a:buClr>
                <a:schemeClr val="lt1"/>
              </a:buClr>
              <a:buSzPct val="60000"/>
              <a:buFont typeface="Noto Sans Symbols"/>
              <a:buChar char="❧"/>
              <a:defRPr sz="15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965960" marR="0" lvl="5" indent="-21082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40280" marR="0" lvl="6" indent="-205739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•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514600" marR="0" lvl="7" indent="-21336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834640" marR="0" lvl="8" indent="-203200" algn="l" rtl="0">
              <a:spcBef>
                <a:spcPts val="280"/>
              </a:spcBef>
              <a:buClr>
                <a:schemeClr val="lt1"/>
              </a:buClr>
              <a:buSzPct val="59999"/>
              <a:buFont typeface="Noto Sans Symbols"/>
              <a:buChar char="❧"/>
              <a:defRPr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dt" idx="10"/>
          </p:nvPr>
        </p:nvSpPr>
        <p:spPr>
          <a:xfrm>
            <a:off x="6172200" y="615473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98" name="Shape 98"/>
          <p:cNvSpPr txBox="1">
            <a:spLocks noGrp="1"/>
          </p:cNvSpPr>
          <p:nvPr>
            <p:ph type="ftr" idx="11"/>
          </p:nvPr>
        </p:nvSpPr>
        <p:spPr>
          <a:xfrm>
            <a:off x="822959" y="6154737"/>
            <a:ext cx="457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822959" y="5842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91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6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4999"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ctrTitle"/>
          </p:nvPr>
        </p:nvSpPr>
        <p:spPr>
          <a:xfrm>
            <a:off x="685800" y="533400"/>
            <a:ext cx="7772400" cy="260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Lithologic heterogeneity in landscape evolution: </a:t>
            </a:r>
            <a:r>
              <a:rPr lang="en-US" sz="30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Techniques in remote slope determination via ArcGIS</a:t>
            </a:r>
          </a:p>
        </p:txBody>
      </p:sp>
      <p:sp>
        <p:nvSpPr>
          <p:cNvPr id="186" name="Shape 186"/>
          <p:cNvSpPr txBox="1">
            <a:spLocks noGrp="1"/>
          </p:cNvSpPr>
          <p:nvPr>
            <p:ph type="subTitle" idx="1"/>
          </p:nvPr>
        </p:nvSpPr>
        <p:spPr>
          <a:xfrm>
            <a:off x="2438400" y="3352800"/>
            <a:ext cx="6172200" cy="350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Noto Sans Symbols"/>
              <a:buNone/>
            </a:pPr>
            <a:r>
              <a:rPr lang="en-US" sz="2400" b="1" i="0" u="none" strike="noStrike" cap="non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Courtney Starling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Noto Sans Symbols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Kelin Whipple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Noto Sans Symbols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Andrew Darling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Noto Sans Symbols"/>
              <a:buNone/>
            </a:pP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Noto Sans Symbols"/>
              <a:buNone/>
            </a:pP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Noto Sans Symbols"/>
              <a:buNone/>
            </a:pP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Noto Sans Symbols"/>
              <a:buNone/>
            </a:pP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" lvl="0" indent="-2032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25000"/>
            </a:pP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Cabin"/>
                <a:cs typeface="Times New Roman" pitchFamily="18" charset="0"/>
                <a:sym typeface="Cabin"/>
              </a:rPr>
              <a:t>2015-2016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Cabin"/>
                <a:cs typeface="Times New Roman" pitchFamily="18" charset="0"/>
                <a:sym typeface="Cabin"/>
              </a:rPr>
              <a:t>Arizona Space Grant Symposium</a:t>
            </a:r>
          </a:p>
          <a:p>
            <a:pPr marL="27432" lvl="0" indent="-2032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25000"/>
            </a:pP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Cabin"/>
                <a:cs typeface="Times New Roman" pitchFamily="18" charset="0"/>
                <a:sym typeface="Cabin"/>
              </a:rPr>
              <a:t>April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Cabin"/>
                <a:cs typeface="Times New Roman" pitchFamily="18" charset="0"/>
                <a:sym typeface="Cabin"/>
              </a:rPr>
              <a:t>16, 2016</a:t>
            </a:r>
            <a:endParaRPr lang="en-US" sz="2400" b="1" dirty="0" smtClean="0">
              <a:solidFill>
                <a:schemeClr val="tx1"/>
              </a:solidFill>
              <a:latin typeface="Times New Roman" pitchFamily="18" charset="0"/>
              <a:ea typeface="Cabin"/>
              <a:cs typeface="Times New Roman" pitchFamily="18" charset="0"/>
              <a:sym typeface="Cab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Noto Sans Symbols"/>
              <a:buNone/>
            </a:pPr>
            <a:endParaRPr lang="en-US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Noto Sans Symbols"/>
              <a:buNone/>
            </a:pPr>
            <a:endParaRPr sz="21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609600"/>
            <a:ext cx="7543800" cy="914400"/>
          </a:xfrm>
        </p:spPr>
        <p:txBody>
          <a:bodyPr/>
          <a:lstStyle/>
          <a:p>
            <a:r>
              <a:rPr lang="en-US" dirty="0" smtClean="0"/>
              <a:t>Final Points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6477000" cy="4267200"/>
          </a:xfrm>
        </p:spPr>
        <p:txBody>
          <a:bodyPr/>
          <a:lstStyle/>
          <a:p>
            <a:r>
              <a:rPr lang="en-US" sz="2800" dirty="0" smtClean="0"/>
              <a:t>Obtained more refined and accurate results utilizing numerous maps to characterize rock units.</a:t>
            </a:r>
          </a:p>
          <a:p>
            <a:r>
              <a:rPr lang="en-US" sz="2800" dirty="0" smtClean="0"/>
              <a:t>Will continue performing this process for many transect lines along Grand Canyon to get representative slopes.</a:t>
            </a:r>
          </a:p>
          <a:p>
            <a:r>
              <a:rPr lang="en-US" sz="2800" dirty="0" smtClean="0"/>
              <a:t>Graph slope values vs rock strengths from P-wave study to see correlations.</a:t>
            </a:r>
          </a:p>
          <a:p>
            <a:pPr lvl="1"/>
            <a:r>
              <a:rPr lang="en-US" sz="2800" dirty="0" smtClean="0"/>
              <a:t>Linear or concave.</a:t>
            </a:r>
            <a:endParaRPr lang="en-US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1815775" y="321250"/>
            <a:ext cx="6022800" cy="3336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r>
              <a:rPr lang="en-US" dirty="0"/>
              <a:t>Dr. Kelin Whipple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r>
              <a:rPr lang="en-US" dirty="0"/>
              <a:t> Andrew Darling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r>
              <a:rPr lang="en-US" dirty="0"/>
              <a:t> Dr. Brian Clarke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r>
              <a:rPr lang="en-US" dirty="0"/>
              <a:t>ASU/NASA Space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r>
              <a:rPr lang="en-US" dirty="0"/>
              <a:t>         Grant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endParaRPr dirty="0"/>
          </a:p>
          <a:p>
            <a:pPr marL="274320" marR="0" lvl="0" indent="-26162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60000"/>
              <a:buFont typeface="Noto Sans Symbols"/>
              <a:buNone/>
            </a:pPr>
            <a:endParaRPr dirty="0"/>
          </a:p>
        </p:txBody>
      </p:sp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5673624" y="4114800"/>
            <a:ext cx="3324300" cy="975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Times New Roman"/>
              <a:buNone/>
            </a:pPr>
            <a:r>
              <a:rPr lang="en-US" b="1" dirty="0"/>
              <a:t>Thank you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1447800" y="1676400"/>
            <a:ext cx="6536900" cy="44993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431800" rtl="0">
              <a:spcBef>
                <a:spcPts val="0"/>
              </a:spcBef>
              <a:buSzPct val="100000"/>
            </a:pPr>
            <a:r>
              <a:rPr lang="en-US" sz="3200" dirty="0"/>
              <a:t>Objective: Characterize lithologic </a:t>
            </a:r>
            <a:r>
              <a:rPr lang="en-US" sz="3200" dirty="0" smtClean="0"/>
              <a:t>heterogeneity</a:t>
            </a:r>
          </a:p>
          <a:p>
            <a:pPr marL="822960" lvl="1" indent="-431800">
              <a:spcBef>
                <a:spcPts val="0"/>
              </a:spcBef>
              <a:buSzPct val="100000"/>
            </a:pPr>
            <a:r>
              <a:rPr lang="en-US" sz="3000" dirty="0" smtClean="0"/>
              <a:t>Differences in rock strength leading to various rates of erosion.</a:t>
            </a:r>
            <a:endParaRPr lang="en-US" sz="3000" dirty="0"/>
          </a:p>
          <a:p>
            <a:pPr marL="457200" lvl="0" indent="-431800" rtl="0">
              <a:spcBef>
                <a:spcPts val="0"/>
              </a:spcBef>
              <a:buSzPct val="100000"/>
            </a:pPr>
            <a:r>
              <a:rPr lang="en-US" sz="3200" dirty="0"/>
              <a:t>Methods: Determining slopes of the </a:t>
            </a:r>
            <a:r>
              <a:rPr lang="en-US" sz="3200" dirty="0" smtClean="0"/>
              <a:t>units </a:t>
            </a:r>
            <a:r>
              <a:rPr lang="en-US" sz="3200" dirty="0"/>
              <a:t>of the Grand Canyon</a:t>
            </a:r>
          </a:p>
          <a:p>
            <a:pPr marL="457200" lvl="0" indent="-431800" rtl="0">
              <a:spcBef>
                <a:spcPts val="0"/>
              </a:spcBef>
              <a:buSzPct val="100000"/>
            </a:pPr>
            <a:r>
              <a:rPr lang="en-US" sz="3200" dirty="0"/>
              <a:t>Investigate techniques of remote measurements of slope.</a:t>
            </a:r>
          </a:p>
          <a:p>
            <a:pPr marL="914400" lvl="1" indent="-431800">
              <a:spcBef>
                <a:spcPts val="0"/>
              </a:spcBef>
              <a:buSzPct val="100000"/>
            </a:pPr>
            <a:r>
              <a:rPr lang="en-US" sz="3200" dirty="0"/>
              <a:t>Use ArcMAP, </a:t>
            </a:r>
            <a:r>
              <a:rPr lang="en-US" sz="3200" dirty="0" smtClean="0"/>
              <a:t>Google </a:t>
            </a:r>
            <a:r>
              <a:rPr lang="en-US" sz="3200" dirty="0" smtClean="0"/>
              <a:t>Earth</a:t>
            </a:r>
            <a:r>
              <a:rPr lang="en-US" sz="3200" dirty="0"/>
              <a:t>, local pictures.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535814" y="630750"/>
            <a:ext cx="7543800" cy="914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Outline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0" y="4114800"/>
            <a:ext cx="3352799" cy="2743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431800">
              <a:spcBef>
                <a:spcPts val="0"/>
              </a:spcBef>
              <a:buSzPct val="100000"/>
            </a:pPr>
            <a:r>
              <a:rPr lang="en-US" sz="2400" dirty="0" smtClean="0"/>
              <a:t>P-wave velocity shown to correlate with degree of fracturing and depth.</a:t>
            </a:r>
          </a:p>
          <a:p>
            <a:pPr marL="457200" lvl="0" indent="-431800">
              <a:spcBef>
                <a:spcPts val="0"/>
              </a:spcBef>
              <a:buSzPct val="100000"/>
            </a:pPr>
            <a:r>
              <a:rPr lang="en-US" sz="2400" dirty="0" smtClean="0"/>
              <a:t>Depth increase, P-wave velocity increases</a:t>
            </a:r>
            <a:endParaRPr lang="en-US" sz="2400" dirty="0"/>
          </a:p>
        </p:txBody>
      </p:sp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304800" y="0"/>
            <a:ext cx="7543800" cy="914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Prior Research</a:t>
            </a:r>
          </a:p>
        </p:txBody>
      </p:sp>
      <p:pic>
        <p:nvPicPr>
          <p:cNvPr id="6" name="Shape 2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838200"/>
            <a:ext cx="20574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25"/>
          <p:cNvPicPr preferRelativeResize="0"/>
          <p:nvPr/>
        </p:nvPicPr>
        <p:blipFill rotWithShape="1">
          <a:blip r:embed="rId4">
            <a:alphaModFix/>
          </a:blip>
          <a:srcRect l="2550" t="4739" r="31626" b="56192"/>
          <a:stretch/>
        </p:blipFill>
        <p:spPr>
          <a:xfrm>
            <a:off x="3352800" y="4191000"/>
            <a:ext cx="4844686" cy="2166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l="26400" t="27200" r="12000" b="9600"/>
          <a:stretch>
            <a:fillRect/>
          </a:stretch>
        </p:blipFill>
        <p:spPr bwMode="auto">
          <a:xfrm>
            <a:off x="4953000" y="685800"/>
            <a:ext cx="3962400" cy="3048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hape 197"/>
          <p:cNvSpPr txBox="1">
            <a:spLocks/>
          </p:cNvSpPr>
          <p:nvPr/>
        </p:nvSpPr>
        <p:spPr>
          <a:xfrm>
            <a:off x="2743200" y="990600"/>
            <a:ext cx="2133600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marR="0" lvl="0" indent="-431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❧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Seismic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Hammer, plate and geophones.</a:t>
            </a:r>
          </a:p>
          <a:p>
            <a:pPr marL="457200" marR="0" lvl="0" indent="-431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❧"/>
              <a:tabLst/>
              <a:defRPr/>
            </a:pPr>
            <a:r>
              <a:rPr lang="en-US" sz="2400" noProof="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Measure sub-surface P-wave velocity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Shape 211"/>
          <p:cNvSpPr txBox="1"/>
          <p:nvPr/>
        </p:nvSpPr>
        <p:spPr>
          <a:xfrm>
            <a:off x="2362200" y="2971800"/>
            <a:ext cx="838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dirty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Photo Courtesy of Marina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dirty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Bravo Foster, ASU</a:t>
            </a:r>
          </a:p>
        </p:txBody>
      </p:sp>
      <p:sp>
        <p:nvSpPr>
          <p:cNvPr id="15" name="Shape 226"/>
          <p:cNvSpPr txBox="1"/>
          <p:nvPr/>
        </p:nvSpPr>
        <p:spPr>
          <a:xfrm>
            <a:off x="5638800" y="6324600"/>
            <a:ext cx="2743200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dirty="0">
                <a:solidFill>
                  <a:schemeClr val="bg1"/>
                </a:solidFill>
                <a:latin typeface="Cabin"/>
                <a:ea typeface="Cabin"/>
                <a:cs typeface="Cabin"/>
                <a:sym typeface="Cabin"/>
              </a:rPr>
              <a:t>Figure courtesy of Brian Clarke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228600"/>
            <a:ext cx="3581400" cy="3505200"/>
          </a:xfrm>
        </p:spPr>
        <p:txBody>
          <a:bodyPr/>
          <a:lstStyle/>
          <a:p>
            <a:r>
              <a:rPr lang="en-US" sz="2800" dirty="0" smtClean="0"/>
              <a:t>Time vs Distance for P-wave velocities– in </a:t>
            </a:r>
            <a:r>
              <a:rPr lang="en-US" sz="2800" dirty="0" smtClean="0"/>
              <a:t>Seisimager </a:t>
            </a:r>
            <a:r>
              <a:rPr lang="en-US" sz="2800" dirty="0" smtClean="0"/>
              <a:t> (right).</a:t>
            </a:r>
          </a:p>
          <a:p>
            <a:r>
              <a:rPr lang="en-US" sz="2800" dirty="0" smtClean="0"/>
              <a:t>Tomography with ray lines showing velocity at depth (below).</a:t>
            </a:r>
            <a:endParaRPr lang="en-US" sz="2800" dirty="0"/>
          </a:p>
        </p:txBody>
      </p:sp>
      <p:pic>
        <p:nvPicPr>
          <p:cNvPr id="5" name="Shape 218"/>
          <p:cNvPicPr preferRelativeResize="0"/>
          <p:nvPr/>
        </p:nvPicPr>
        <p:blipFill rotWithShape="1">
          <a:blip r:embed="rId2">
            <a:alphaModFix/>
          </a:blip>
          <a:srcRect l="641" r="57715" b="24232"/>
          <a:stretch/>
        </p:blipFill>
        <p:spPr>
          <a:xfrm>
            <a:off x="3581400" y="685800"/>
            <a:ext cx="53340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233"/>
          <p:cNvPicPr preferRelativeResize="0"/>
          <p:nvPr/>
        </p:nvPicPr>
        <p:blipFill rotWithShape="1">
          <a:blip r:embed="rId3">
            <a:alphaModFix/>
          </a:blip>
          <a:srcRect b="22500"/>
          <a:stretch/>
        </p:blipFill>
        <p:spPr>
          <a:xfrm>
            <a:off x="228600" y="3810000"/>
            <a:ext cx="82296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28600" y="1143000"/>
            <a:ext cx="3124200" cy="3886200"/>
          </a:xfrm>
        </p:spPr>
        <p:txBody>
          <a:bodyPr/>
          <a:lstStyle/>
          <a:p>
            <a:r>
              <a:rPr lang="en-US" dirty="0" smtClean="0"/>
              <a:t>Use slope angle to determine rock mass strength.</a:t>
            </a:r>
          </a:p>
          <a:p>
            <a:pPr lvl="1"/>
            <a:r>
              <a:rPr lang="en-US" dirty="0" smtClean="0"/>
              <a:t>Cliff-formers: high slope angle</a:t>
            </a:r>
          </a:p>
          <a:p>
            <a:pPr lvl="2"/>
            <a:r>
              <a:rPr lang="en-US" dirty="0" smtClean="0"/>
              <a:t>Red Wall Limestone</a:t>
            </a:r>
          </a:p>
          <a:p>
            <a:pPr lvl="1"/>
            <a:r>
              <a:rPr lang="en-US" dirty="0" smtClean="0"/>
              <a:t>Slope-former: low slope angle</a:t>
            </a:r>
          </a:p>
          <a:p>
            <a:pPr lvl="2"/>
            <a:r>
              <a:rPr lang="en-US" dirty="0" smtClean="0"/>
              <a:t>Bright Angle Shale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7543800" cy="914400"/>
          </a:xfrm>
        </p:spPr>
        <p:txBody>
          <a:bodyPr/>
          <a:lstStyle/>
          <a:p>
            <a:r>
              <a:rPr lang="en-US" dirty="0" smtClean="0"/>
              <a:t>Slope &amp; Lithology</a:t>
            </a:r>
            <a:endParaRPr lang="en-US" dirty="0"/>
          </a:p>
        </p:txBody>
      </p:sp>
      <p:pic>
        <p:nvPicPr>
          <p:cNvPr id="8" name="Picture 7" descr="Grand_Canyon_Strat4_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90600"/>
            <a:ext cx="7387936" cy="56046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903893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 of Alamo Impact Online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4800" y="3581400"/>
            <a:ext cx="2667000" cy="3048000"/>
          </a:xfrm>
        </p:spPr>
        <p:txBody>
          <a:bodyPr/>
          <a:lstStyle/>
          <a:p>
            <a:r>
              <a:rPr lang="en-US" dirty="0" smtClean="0"/>
              <a:t>Use Digital Elevation Model (DEM) from USGS website.</a:t>
            </a:r>
          </a:p>
          <a:p>
            <a:r>
              <a:rPr lang="en-US" dirty="0" smtClean="0"/>
              <a:t>Convert to Slope Map</a:t>
            </a:r>
          </a:p>
          <a:p>
            <a:r>
              <a:rPr lang="en-US" dirty="0" smtClean="0"/>
              <a:t>Goal- Find slope along transect</a:t>
            </a:r>
          </a:p>
          <a:p>
            <a:pPr lvl="1"/>
            <a:r>
              <a:rPr lang="en-US" dirty="0" smtClean="0"/>
              <a:t>No side canyons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0"/>
            <a:ext cx="7543800" cy="914400"/>
          </a:xfrm>
        </p:spPr>
        <p:txBody>
          <a:bodyPr/>
          <a:lstStyle/>
          <a:p>
            <a:r>
              <a:rPr lang="en-US" dirty="0" smtClean="0"/>
              <a:t>ArcMAP- Remote Analysis</a:t>
            </a:r>
            <a:endParaRPr lang="en-US" dirty="0"/>
          </a:p>
        </p:txBody>
      </p:sp>
      <p:pic>
        <p:nvPicPr>
          <p:cNvPr id="6" name="Picture 5" descr="SlopeGCFinalP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6600" y="3657600"/>
            <a:ext cx="4114800" cy="3000057"/>
          </a:xfrm>
          <a:prstGeom prst="rect">
            <a:avLst/>
          </a:prstGeom>
        </p:spPr>
      </p:pic>
      <p:pic>
        <p:nvPicPr>
          <p:cNvPr id="8" name="Picture 7" descr="GCDEMPic4_6.png"/>
          <p:cNvPicPr>
            <a:picLocks noChangeAspect="1"/>
          </p:cNvPicPr>
          <p:nvPr/>
        </p:nvPicPr>
        <p:blipFill>
          <a:blip r:embed="rId3"/>
          <a:srcRect l="11967" t="9821" r="18615" b="4910"/>
          <a:stretch>
            <a:fillRect/>
          </a:stretch>
        </p:blipFill>
        <p:spPr>
          <a:xfrm>
            <a:off x="228600" y="914400"/>
            <a:ext cx="3886200" cy="2585101"/>
          </a:xfrm>
          <a:prstGeom prst="rect">
            <a:avLst/>
          </a:prstGeom>
        </p:spPr>
      </p:pic>
      <p:pic>
        <p:nvPicPr>
          <p:cNvPr id="10" name="Picture 9" descr="GCSlopeMapPic4_6.png"/>
          <p:cNvPicPr>
            <a:picLocks noChangeAspect="1"/>
          </p:cNvPicPr>
          <p:nvPr/>
        </p:nvPicPr>
        <p:blipFill>
          <a:blip r:embed="rId4"/>
          <a:srcRect l="11967" t="9821" r="18615" b="4910"/>
          <a:stretch>
            <a:fillRect/>
          </a:stretch>
        </p:blipFill>
        <p:spPr>
          <a:xfrm>
            <a:off x="4648200" y="914400"/>
            <a:ext cx="3859459" cy="25673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791200" y="3505200"/>
            <a:ext cx="2743200" cy="3048000"/>
          </a:xfrm>
        </p:spPr>
        <p:txBody>
          <a:bodyPr/>
          <a:lstStyle/>
          <a:p>
            <a:r>
              <a:rPr lang="en-US" dirty="0" smtClean="0"/>
              <a:t>Download Geological Units map from USGS.</a:t>
            </a:r>
          </a:p>
          <a:p>
            <a:r>
              <a:rPr lang="en-US" dirty="0" smtClean="0"/>
              <a:t>Utilize real images to see layer thickness</a:t>
            </a:r>
          </a:p>
          <a:p>
            <a:r>
              <a:rPr lang="en-US" dirty="0" smtClean="0"/>
              <a:t>Superimpose maps onto each other to see details.</a:t>
            </a:r>
            <a:endParaRPr lang="en-US" dirty="0"/>
          </a:p>
        </p:txBody>
      </p:sp>
      <p:pic>
        <p:nvPicPr>
          <p:cNvPr id="6" name="Picture 5" descr="GCUnitsPic4_6.png"/>
          <p:cNvPicPr>
            <a:picLocks noChangeAspect="1"/>
          </p:cNvPicPr>
          <p:nvPr/>
        </p:nvPicPr>
        <p:blipFill>
          <a:blip r:embed="rId2"/>
          <a:srcRect l="11967" t="31918" r="18615" b="4910"/>
          <a:stretch>
            <a:fillRect/>
          </a:stretch>
        </p:blipFill>
        <p:spPr>
          <a:xfrm>
            <a:off x="4343400" y="1219200"/>
            <a:ext cx="4562473" cy="2248448"/>
          </a:xfrm>
          <a:prstGeom prst="rect">
            <a:avLst/>
          </a:prstGeom>
        </p:spPr>
      </p:pic>
      <p:pic>
        <p:nvPicPr>
          <p:cNvPr id="7" name="Picture 6" descr="GCHillshadePic4_6.png"/>
          <p:cNvPicPr>
            <a:picLocks noChangeAspect="1"/>
          </p:cNvPicPr>
          <p:nvPr/>
        </p:nvPicPr>
        <p:blipFill>
          <a:blip r:embed="rId3"/>
          <a:srcRect l="11967" t="9821" r="5319" b="4910"/>
          <a:stretch>
            <a:fillRect/>
          </a:stretch>
        </p:blipFill>
        <p:spPr>
          <a:xfrm>
            <a:off x="228600" y="609600"/>
            <a:ext cx="4094801" cy="2286000"/>
          </a:xfrm>
          <a:prstGeom prst="rect">
            <a:avLst/>
          </a:prstGeom>
        </p:spPr>
      </p:pic>
      <p:pic>
        <p:nvPicPr>
          <p:cNvPr id="8" name="Picture 7" descr="GCRealPic1_4_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505200"/>
            <a:ext cx="5486400" cy="2860277"/>
          </a:xfrm>
          <a:prstGeom prst="rect">
            <a:avLst/>
          </a:prstGeom>
        </p:spPr>
      </p:pic>
      <p:sp>
        <p:nvSpPr>
          <p:cNvPr id="11" name="Text Placeholder 4"/>
          <p:cNvSpPr txBox="1">
            <a:spLocks/>
          </p:cNvSpPr>
          <p:nvPr/>
        </p:nvSpPr>
        <p:spPr>
          <a:xfrm>
            <a:off x="4267200" y="228600"/>
            <a:ext cx="38862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/>
          <a:p>
            <a:pPr marL="274320" marR="0" lvl="0" indent="-181610" algn="l" defTabSz="91440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ct val="60000"/>
              <a:buFont typeface="Noto Sans Symbols"/>
              <a:buChar char="❧"/>
              <a:tabLst/>
              <a:defRPr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Also make hillshade map (left).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6550223"/>
            <a:ext cx="449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Picture Courtesy of the playgroundofgiants.com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5334000" y="304800"/>
            <a:ext cx="2819400" cy="20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ArcMAP &amp; Google Earth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0" y="3962400"/>
            <a:ext cx="4267200" cy="2590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-US" dirty="0" smtClean="0"/>
              <a:t>Above Geological Units Map, DEM, Hillshade are superimposed.</a:t>
            </a:r>
          </a:p>
          <a:p>
            <a:pPr marL="822960" lvl="1" indent="-228600">
              <a:spcBef>
                <a:spcPts val="0"/>
              </a:spcBef>
            </a:pPr>
            <a:r>
              <a:rPr lang="en-US" dirty="0" smtClean="0"/>
              <a:t>Distance vs Elevation Profile .</a:t>
            </a:r>
          </a:p>
          <a:p>
            <a:pPr marL="822960" lvl="1" indent="-228600">
              <a:spcBef>
                <a:spcPts val="0"/>
              </a:spcBef>
            </a:pPr>
            <a:r>
              <a:rPr lang="en-US" dirty="0" smtClean="0"/>
              <a:t>Identify tool to identify unit names.</a:t>
            </a:r>
            <a:endParaRPr lang="en-US" dirty="0"/>
          </a:p>
          <a:p>
            <a:pPr marL="457200" lvl="0" indent="-228600">
              <a:spcBef>
                <a:spcPts val="0"/>
              </a:spcBef>
            </a:pPr>
            <a:r>
              <a:rPr lang="en-US" dirty="0"/>
              <a:t>Compare it to Google Earth topography and visualize </a:t>
            </a:r>
            <a:r>
              <a:rPr lang="en-US" dirty="0" smtClean="0"/>
              <a:t>features (right).</a:t>
            </a:r>
            <a:endParaRPr lang="en-US" dirty="0"/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 l="18160" t="6129"/>
          <a:stretch/>
        </p:blipFill>
        <p:spPr>
          <a:xfrm>
            <a:off x="4267200" y="2895600"/>
            <a:ext cx="4114800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 rotWithShape="1">
          <a:blip r:embed="rId4">
            <a:alphaModFix/>
          </a:blip>
          <a:srcRect l="14545" t="12603" r="4554" b="2922"/>
          <a:stretch/>
        </p:blipFill>
        <p:spPr>
          <a:xfrm>
            <a:off x="228600" y="457200"/>
            <a:ext cx="4267200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43800" cy="914400"/>
          </a:xfrm>
        </p:spPr>
        <p:txBody>
          <a:bodyPr/>
          <a:lstStyle/>
          <a:p>
            <a:r>
              <a:rPr lang="en-US" dirty="0" smtClean="0"/>
              <a:t>Interpretations</a:t>
            </a:r>
            <a:endParaRPr lang="en-US" dirty="0"/>
          </a:p>
        </p:txBody>
      </p:sp>
      <p:pic>
        <p:nvPicPr>
          <p:cNvPr id="7" name="Picture 6" descr="GCexcelPic4_6_2.png"/>
          <p:cNvPicPr>
            <a:picLocks noChangeAspect="1"/>
          </p:cNvPicPr>
          <p:nvPr/>
        </p:nvPicPr>
        <p:blipFill>
          <a:blip r:embed="rId2"/>
          <a:srcRect t="16552" r="73271" b="5517"/>
          <a:stretch>
            <a:fillRect/>
          </a:stretch>
        </p:blipFill>
        <p:spPr>
          <a:xfrm>
            <a:off x="7162800" y="381000"/>
            <a:ext cx="1634429" cy="2583144"/>
          </a:xfrm>
          <a:prstGeom prst="rect">
            <a:avLst/>
          </a:prstGeom>
        </p:spPr>
      </p:pic>
      <p:pic>
        <p:nvPicPr>
          <p:cNvPr id="8" name="Picture 7" descr="GCSlopePic4_6.png"/>
          <p:cNvPicPr>
            <a:picLocks noChangeAspect="1"/>
          </p:cNvPicPr>
          <p:nvPr/>
        </p:nvPicPr>
        <p:blipFill>
          <a:blip r:embed="rId3"/>
          <a:srcRect l="29907" t="11034" r="13458" b="5517"/>
          <a:stretch>
            <a:fillRect/>
          </a:stretch>
        </p:blipFill>
        <p:spPr>
          <a:xfrm>
            <a:off x="228600" y="1219200"/>
            <a:ext cx="5056591" cy="4038600"/>
          </a:xfrm>
          <a:prstGeom prst="rect">
            <a:avLst/>
          </a:prstGeom>
        </p:spPr>
      </p:pic>
      <p:sp>
        <p:nvSpPr>
          <p:cNvPr id="9" name="Text Placeholder 4"/>
          <p:cNvSpPr txBox="1">
            <a:spLocks/>
          </p:cNvSpPr>
          <p:nvPr/>
        </p:nvSpPr>
        <p:spPr>
          <a:xfrm>
            <a:off x="0" y="5105400"/>
            <a:ext cx="8153400" cy="15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/>
          <a:p>
            <a:pPr marL="274320" marR="0" lvl="0" indent="-181610" algn="l" defTabSz="91440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ct val="60000"/>
              <a:buFont typeface="Noto Sans Symbols"/>
              <a:buChar char="❧"/>
              <a:tabLst/>
              <a:defRPr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Geological Units map gives</a:t>
            </a:r>
            <a:r>
              <a:rPr kumimoji="0" lang="en-US" sz="2100" b="0" i="0" u="none" strike="noStrike" kern="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inaccurate slope for cliff former 28.7 degrees.</a:t>
            </a:r>
          </a:p>
          <a:p>
            <a:pPr marL="274320" marR="0" lvl="0" indent="-181610" algn="l" defTabSz="91440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ct val="60000"/>
              <a:buFont typeface="Noto Sans Symbols"/>
              <a:buChar char="❧"/>
              <a:tabLst/>
              <a:defRPr/>
            </a:pPr>
            <a:r>
              <a:rPr lang="en-US" sz="2100" baseline="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Compared</a:t>
            </a:r>
            <a:r>
              <a:rPr lang="en-US" sz="21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67.3 degrees obtained via new method.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" name="Picture 10" descr="GCGraphPic4_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3124200"/>
            <a:ext cx="3505200" cy="2133600"/>
          </a:xfrm>
          <a:prstGeom prst="rect">
            <a:avLst/>
          </a:prstGeom>
        </p:spPr>
      </p:pic>
      <p:sp>
        <p:nvSpPr>
          <p:cNvPr id="12" name="Text Placeholder 4"/>
          <p:cNvSpPr txBox="1">
            <a:spLocks/>
          </p:cNvSpPr>
          <p:nvPr/>
        </p:nvSpPr>
        <p:spPr>
          <a:xfrm>
            <a:off x="5257800" y="838200"/>
            <a:ext cx="1828800" cy="236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/>
          <a:p>
            <a:pPr marL="274320" marR="0" lvl="0" indent="-181610" algn="l" defTabSz="91440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ct val="60000"/>
              <a:buFont typeface="Noto Sans Symbols"/>
              <a:buChar char="❧"/>
              <a:tabLst/>
              <a:defRPr/>
            </a:pPr>
            <a:r>
              <a:rPr lang="en-US" sz="2100" noProof="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Slope =</a:t>
            </a:r>
            <a:r>
              <a:rPr lang="en-US" sz="2100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inverse tan(rise/run).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lemental">
  <a:themeElements>
    <a:clrScheme name="Elemental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lemental">
  <a:themeElements>
    <a:clrScheme name="Elemental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368</Words>
  <Application>Microsoft Office PowerPoint</Application>
  <PresentationFormat>On-screen Show (4:3)</PresentationFormat>
  <Paragraphs>63</Paragraphs>
  <Slides>11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Elemental</vt:lpstr>
      <vt:lpstr>1_Elemental</vt:lpstr>
      <vt:lpstr>Lithologic heterogeneity in landscape evolution: Techniques in remote slope determination via ArcGIS</vt:lpstr>
      <vt:lpstr>Outline</vt:lpstr>
      <vt:lpstr>Prior Research</vt:lpstr>
      <vt:lpstr>Slide 4</vt:lpstr>
      <vt:lpstr>Slope &amp; Lithology</vt:lpstr>
      <vt:lpstr>ArcMAP- Remote Analysis</vt:lpstr>
      <vt:lpstr>Slide 7</vt:lpstr>
      <vt:lpstr>ArcMAP &amp; Google Earth</vt:lpstr>
      <vt:lpstr>Interpretations</vt:lpstr>
      <vt:lpstr>Final Points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Lithologic heterogeneity in landscape evolution: Techniques in remote slope determination via ArcGIS</dc:title>
  <cp:lastModifiedBy>Courtney</cp:lastModifiedBy>
  <cp:revision>3</cp:revision>
  <dcterms:modified xsi:type="dcterms:W3CDTF">2016-04-07T06:55:16Z</dcterms:modified>
</cp:coreProperties>
</file>